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79" r:id="rId13"/>
    <p:sldId id="277" r:id="rId14"/>
    <p:sldId id="272" r:id="rId15"/>
    <p:sldId id="270" r:id="rId16"/>
    <p:sldId id="269" r:id="rId17"/>
    <p:sldId id="271" r:id="rId18"/>
    <p:sldId id="273" r:id="rId19"/>
  </p:sldIdLst>
  <p:sldSz cx="12192000" cy="6858000"/>
  <p:notesSz cx="7010400" cy="923607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161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884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51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41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478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909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264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437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155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25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70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 t="-64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7858A-C11F-4559-A206-0EF95DFCDE79}" type="datetimeFigureOut">
              <a:rPr lang="hr-HR" smtClean="0"/>
              <a:t>22.11.2021.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99CBA-6633-4B1B-8AF0-99BCB8BD64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671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790951"/>
            <a:ext cx="9144000" cy="2387600"/>
          </a:xfrm>
        </p:spPr>
        <p:txBody>
          <a:bodyPr/>
          <a:lstStyle/>
          <a:p>
            <a:r>
              <a:rPr lang="hr-HR" dirty="0"/>
              <a:t>PRORAČUN 2022.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300130"/>
            <a:ext cx="9144000" cy="1655762"/>
          </a:xfrm>
        </p:spPr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GRAD VELIKA GORICA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248" y="1025420"/>
            <a:ext cx="1450086" cy="185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83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UPRAVNI ODJEL ZA PREDŠKOLSKI ODGOJ, ŠKOLSTVO I ŠPORT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Šport</a:t>
            </a:r>
          </a:p>
          <a:p>
            <a:r>
              <a:rPr lang="hr-HR" dirty="0"/>
              <a:t>Zajednica športskih udruga – </a:t>
            </a:r>
            <a:r>
              <a:rPr lang="hr-HR" b="1" dirty="0"/>
              <a:t>7.000.000,00 kn </a:t>
            </a:r>
          </a:p>
          <a:p>
            <a:r>
              <a:rPr lang="hr-HR" dirty="0"/>
              <a:t>Športske udruge od posebnog značaja – </a:t>
            </a:r>
            <a:r>
              <a:rPr lang="hr-HR" b="1" dirty="0"/>
              <a:t>2.000.000,00 kn </a:t>
            </a:r>
          </a:p>
          <a:p>
            <a:r>
              <a:rPr lang="hr-HR" dirty="0"/>
              <a:t>Vrhunski sport – </a:t>
            </a:r>
            <a:r>
              <a:rPr lang="hr-HR" b="1" dirty="0"/>
              <a:t>1.750.000,00</a:t>
            </a:r>
            <a:r>
              <a:rPr lang="hr-HR" dirty="0"/>
              <a:t> </a:t>
            </a:r>
            <a:r>
              <a:rPr lang="hr-HR" b="1" dirty="0"/>
              <a:t>kn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Športsko rekreacijski centar – </a:t>
            </a:r>
            <a:r>
              <a:rPr lang="hr-HR" b="1" dirty="0"/>
              <a:t>9.938.500,00 kn</a:t>
            </a:r>
          </a:p>
          <a:p>
            <a:pPr marL="0" indent="0">
              <a:buNone/>
            </a:pPr>
            <a:r>
              <a:rPr lang="hr-HR" dirty="0"/>
              <a:t>ŠRC upravlja bazenom za čije troškove je u proračunu predviđeno </a:t>
            </a:r>
            <a:r>
              <a:rPr lang="hr-HR" b="1" dirty="0"/>
              <a:t>4.209.500,00</a:t>
            </a:r>
            <a:r>
              <a:rPr lang="hr-HR" dirty="0"/>
              <a:t> kn, te gradskom sportskom dvoranom za koju je predviđeno </a:t>
            </a:r>
            <a:r>
              <a:rPr lang="hr-HR" b="1" dirty="0"/>
              <a:t>1.194.000,00 kn</a:t>
            </a:r>
          </a:p>
        </p:txBody>
      </p:sp>
    </p:spTree>
    <p:extLst>
      <p:ext uri="{BB962C8B-B14F-4D97-AF65-F5344CB8AC3E}">
        <p14:creationId xmlns:p14="http://schemas.microsoft.com/office/powerpoint/2010/main" val="270519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UPRAVNI ODJEL ZA DRUŠTVENE DJELATNOSTI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pomoć za novorođene </a:t>
            </a:r>
            <a:r>
              <a:rPr lang="hr-HR" dirty="0"/>
              <a:t>– </a:t>
            </a:r>
            <a:r>
              <a:rPr lang="hr-HR" b="1" dirty="0"/>
              <a:t>2.400.000,00 kn – </a:t>
            </a:r>
            <a:r>
              <a:rPr lang="hr-HR" b="1" i="1" dirty="0"/>
              <a:t>povećanje u odnosu na prošlu godinu</a:t>
            </a:r>
          </a:p>
          <a:p>
            <a:r>
              <a:rPr lang="hr-HR" b="1" dirty="0">
                <a:solidFill>
                  <a:srgbClr val="C00000"/>
                </a:solidFill>
              </a:rPr>
              <a:t>pomoć umirovljenicima </a:t>
            </a:r>
            <a:r>
              <a:rPr lang="hr-HR" dirty="0"/>
              <a:t>– </a:t>
            </a:r>
            <a:r>
              <a:rPr lang="hr-HR" b="1" dirty="0"/>
              <a:t>2</a:t>
            </a:r>
            <a:r>
              <a:rPr lang="hr-HR" dirty="0"/>
              <a:t>.</a:t>
            </a:r>
            <a:r>
              <a:rPr lang="hr-HR" b="1" dirty="0"/>
              <a:t>000.000,00 kn – </a:t>
            </a:r>
            <a:r>
              <a:rPr lang="hr-HR" dirty="0"/>
              <a:t>osigurana sredstva i za </a:t>
            </a:r>
            <a:r>
              <a:rPr lang="hr-HR" dirty="0" err="1"/>
              <a:t>Uskrsnice</a:t>
            </a:r>
            <a:r>
              <a:rPr lang="hr-HR" dirty="0"/>
              <a:t> i Božićnice </a:t>
            </a:r>
            <a:r>
              <a:rPr lang="hr-HR" b="1" dirty="0"/>
              <a:t>- </a:t>
            </a:r>
            <a:r>
              <a:rPr lang="hr-HR" b="1" i="1" dirty="0"/>
              <a:t>povećanje u odnosu na prošlu godinu</a:t>
            </a:r>
          </a:p>
          <a:p>
            <a:r>
              <a:rPr lang="hr-HR" b="1" dirty="0">
                <a:solidFill>
                  <a:srgbClr val="C00000"/>
                </a:solidFill>
              </a:rPr>
              <a:t>programi braniteljskih udruga </a:t>
            </a:r>
            <a:r>
              <a:rPr lang="hr-HR" dirty="0"/>
              <a:t>- </a:t>
            </a:r>
            <a:r>
              <a:rPr lang="hr-HR" b="1" dirty="0"/>
              <a:t>550.000,00 kn - </a:t>
            </a:r>
            <a:r>
              <a:rPr lang="hr-HR" b="1" i="1" dirty="0"/>
              <a:t>povećanje u odnosu na prošlu godinu</a:t>
            </a:r>
          </a:p>
          <a:p>
            <a:r>
              <a:rPr lang="hr-HR" dirty="0"/>
              <a:t>djelatnost gradskog Crvenog križa – </a:t>
            </a:r>
            <a:r>
              <a:rPr lang="hr-HR" b="1" dirty="0"/>
              <a:t>1.200.000,00 kn - povećanje u odnosu na prošlu godinu</a:t>
            </a:r>
            <a:endParaRPr lang="hr-HR" dirty="0"/>
          </a:p>
          <a:p>
            <a:r>
              <a:rPr lang="hr-HR" dirty="0"/>
              <a:t>provedba Strategije za osobe s invaliditetom – </a:t>
            </a:r>
            <a:r>
              <a:rPr lang="hr-HR" b="1" dirty="0"/>
              <a:t>445.000,00 kn</a:t>
            </a:r>
          </a:p>
          <a:p>
            <a:r>
              <a:rPr lang="hr-HR" dirty="0"/>
              <a:t>naknada troškova stanovanja – </a:t>
            </a:r>
            <a:r>
              <a:rPr lang="hr-HR" b="1" dirty="0"/>
              <a:t>800.000,00 kn</a:t>
            </a:r>
          </a:p>
          <a:p>
            <a:r>
              <a:rPr lang="hr-HR" dirty="0"/>
              <a:t>jednokratne novčane pomoći građanima – </a:t>
            </a:r>
            <a:r>
              <a:rPr lang="hr-HR" b="1" dirty="0"/>
              <a:t>300.000,00 kn</a:t>
            </a:r>
          </a:p>
          <a:p>
            <a:endParaRPr lang="hr-HR" b="1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3744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UPRAVNI ODJEL ZA DRUŠTVENE DJELATNOSTI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Interpretacijski centar Muzeja Turopolja (EU sufinanciranje) - </a:t>
            </a:r>
            <a:r>
              <a:rPr lang="hr-HR" b="1" dirty="0"/>
              <a:t>11.877.840,00 kn</a:t>
            </a:r>
          </a:p>
          <a:p>
            <a:r>
              <a:rPr lang="hr-HR" dirty="0"/>
              <a:t>Turističko-edukativni centar Novo Čiče - </a:t>
            </a:r>
            <a:r>
              <a:rPr lang="hr-HR" b="1" dirty="0"/>
              <a:t>800.000,00 kn</a:t>
            </a:r>
          </a:p>
          <a:p>
            <a:r>
              <a:rPr lang="hr-HR" dirty="0"/>
              <a:t>Stari grad </a:t>
            </a:r>
            <a:r>
              <a:rPr lang="hr-HR" dirty="0" err="1"/>
              <a:t>Lukavec</a:t>
            </a:r>
            <a:r>
              <a:rPr lang="hr-HR" dirty="0"/>
              <a:t> - </a:t>
            </a:r>
            <a:r>
              <a:rPr lang="hr-HR" b="1" dirty="0"/>
              <a:t>700.000,00 kn</a:t>
            </a:r>
          </a:p>
          <a:p>
            <a:r>
              <a:rPr lang="hr-HR" dirty="0"/>
              <a:t>osigurana sredstva za spomenik vukovarskog vodotornja</a:t>
            </a:r>
          </a:p>
          <a:p>
            <a:r>
              <a:rPr lang="hr-HR" dirty="0"/>
              <a:t>Zajednica kulturno-umjetničkih udruga GVG - </a:t>
            </a:r>
            <a:r>
              <a:rPr lang="hr-HR" b="1" dirty="0"/>
              <a:t>1.450.000,00 kn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4535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UPRAVNI ODJEL ZA DRUŠTVENE DJELATNOSTI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Javna vatrogasna postrojba  -</a:t>
            </a:r>
            <a:r>
              <a:rPr lang="hr-HR" b="1" dirty="0"/>
              <a:t> 12.797.900,00 kn</a:t>
            </a:r>
          </a:p>
          <a:p>
            <a:pPr marL="0" indent="0">
              <a:buNone/>
            </a:pPr>
            <a:r>
              <a:rPr lang="hr-HR" dirty="0"/>
              <a:t>Pučko otvoreno učilište –</a:t>
            </a:r>
            <a:r>
              <a:rPr lang="hr-HR" b="1" dirty="0"/>
              <a:t> 8.549.525,00 kn</a:t>
            </a:r>
          </a:p>
          <a:p>
            <a:pPr marL="0" indent="0">
              <a:buNone/>
            </a:pPr>
            <a:r>
              <a:rPr lang="hr-HR" dirty="0"/>
              <a:t>Gradska knjižnica -</a:t>
            </a:r>
            <a:r>
              <a:rPr lang="hr-HR" b="1" dirty="0"/>
              <a:t> 4.095.960,00</a:t>
            </a:r>
            <a:r>
              <a:rPr lang="hr-HR" dirty="0"/>
              <a:t> </a:t>
            </a:r>
            <a:r>
              <a:rPr lang="hr-HR" b="1" dirty="0"/>
              <a:t>kn</a:t>
            </a:r>
          </a:p>
          <a:p>
            <a:pPr marL="0" indent="0">
              <a:buNone/>
            </a:pPr>
            <a:r>
              <a:rPr lang="hr-HR" dirty="0"/>
              <a:t>Muzej Turopolja -</a:t>
            </a:r>
            <a:r>
              <a:rPr lang="hr-HR" b="1" dirty="0"/>
              <a:t> 2.207.320,00 kn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180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UPRAVNI ODJEL ZA MJESNU SAMOUPRAVU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solidFill>
                  <a:srgbClr val="C00000"/>
                </a:solidFill>
              </a:rPr>
              <a:t>male komunalne akcije </a:t>
            </a:r>
            <a:r>
              <a:rPr lang="hr-HR" b="1" dirty="0"/>
              <a:t>– 5.500.000,00 kn</a:t>
            </a:r>
          </a:p>
          <a:p>
            <a:r>
              <a:rPr lang="hr-HR" b="1" dirty="0">
                <a:solidFill>
                  <a:srgbClr val="C00000"/>
                </a:solidFill>
              </a:rPr>
              <a:t>programske aktivnosti jedinica mjesne samouprave </a:t>
            </a:r>
            <a:r>
              <a:rPr lang="hr-HR" dirty="0"/>
              <a:t>– </a:t>
            </a:r>
            <a:r>
              <a:rPr lang="hr-HR" b="1" dirty="0"/>
              <a:t>2.500.000,00 kn </a:t>
            </a:r>
            <a:r>
              <a:rPr lang="hr-HR" dirty="0"/>
              <a:t>– iznos namijenjen samostalnom raspolaganju jedinica mjesne samouprave ostaje na istoj razini</a:t>
            </a:r>
          </a:p>
          <a:p>
            <a:r>
              <a:rPr lang="hr-HR" b="1" dirty="0">
                <a:solidFill>
                  <a:srgbClr val="C00000"/>
                </a:solidFill>
              </a:rPr>
              <a:t>završetak uređenja vrtića u Maloj Buni  </a:t>
            </a:r>
            <a:r>
              <a:rPr lang="hr-HR" b="1" dirty="0"/>
              <a:t>- </a:t>
            </a:r>
            <a:r>
              <a:rPr lang="hr-HR" dirty="0"/>
              <a:t>dodatna ulaganja u DD Mala Buna  </a:t>
            </a:r>
            <a:r>
              <a:rPr lang="hr-HR" b="1" dirty="0"/>
              <a:t>– 500.000,00 kn</a:t>
            </a:r>
          </a:p>
        </p:txBody>
      </p:sp>
    </p:spTree>
    <p:extLst>
      <p:ext uri="{BB962C8B-B14F-4D97-AF65-F5344CB8AC3E}">
        <p14:creationId xmlns:p14="http://schemas.microsoft.com/office/powerpoint/2010/main" val="566193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UPRAVNI ODJEL ZA PODUZETNIŠTVO, INVESTICIJE I FONDOVE EU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izgradnja Poduzetničkog inkubatora </a:t>
            </a:r>
            <a:r>
              <a:rPr lang="hr-HR" dirty="0"/>
              <a:t>(EU sufinanciranje) – </a:t>
            </a:r>
            <a:r>
              <a:rPr lang="hr-HR" b="1" dirty="0"/>
              <a:t>14.052.290,00 kn</a:t>
            </a:r>
            <a:endParaRPr lang="hr-HR" i="1" dirty="0"/>
          </a:p>
          <a:p>
            <a:r>
              <a:rPr lang="hr-HR" dirty="0"/>
              <a:t>energetska obnova Upravne zgrade Šetalište F. Lučića (EU sufinanciranje) </a:t>
            </a:r>
            <a:r>
              <a:rPr lang="hr-HR" i="1" dirty="0"/>
              <a:t>- </a:t>
            </a:r>
            <a:r>
              <a:rPr lang="hr-HR" b="1" dirty="0"/>
              <a:t>5.988.270,00 kn</a:t>
            </a:r>
          </a:p>
          <a:p>
            <a:r>
              <a:rPr lang="hr-HR" dirty="0"/>
              <a:t>poticanje poduzetništva (subvencije) – </a:t>
            </a:r>
            <a:r>
              <a:rPr lang="hr-HR" b="1" dirty="0"/>
              <a:t>2.050.000,00 kn </a:t>
            </a:r>
            <a:endParaRPr lang="hr-HR" b="1" i="1" dirty="0"/>
          </a:p>
          <a:p>
            <a:r>
              <a:rPr lang="hr-HR" dirty="0" err="1"/>
              <a:t>StartUp</a:t>
            </a:r>
            <a:r>
              <a:rPr lang="hr-HR" dirty="0"/>
              <a:t> VG program – </a:t>
            </a:r>
            <a:r>
              <a:rPr lang="hr-HR" b="1" dirty="0"/>
              <a:t>680.000,00 kn</a:t>
            </a:r>
          </a:p>
          <a:p>
            <a:r>
              <a:rPr lang="hr-HR" dirty="0"/>
              <a:t>Stipendije za deficitarna zanimanja –</a:t>
            </a:r>
            <a:r>
              <a:rPr lang="hr-HR" b="1" dirty="0"/>
              <a:t> 450.000,00 kn</a:t>
            </a:r>
          </a:p>
          <a:p>
            <a:pPr marL="0" indent="0">
              <a:buNone/>
            </a:pPr>
            <a:r>
              <a:rPr lang="hr-HR" b="1" dirty="0"/>
              <a:t>Razvojna agencija VE-GO-RA </a:t>
            </a:r>
            <a:r>
              <a:rPr lang="hr-HR" dirty="0"/>
              <a:t>–</a:t>
            </a:r>
            <a:r>
              <a:rPr lang="hr-HR" b="1" dirty="0"/>
              <a:t> 1.458.600,00 kn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6820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UPRAVNI ODJEL ZA URBANIZAM I ZAŠTITU OKOLIŠA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izgradnja odlagališta Mraclinska Dubrava – </a:t>
            </a:r>
            <a:r>
              <a:rPr lang="pl-PL" b="1" dirty="0"/>
              <a:t>1.700.000,00 kn</a:t>
            </a:r>
          </a:p>
          <a:p>
            <a:r>
              <a:rPr lang="hr-HR" dirty="0"/>
              <a:t>izgradnja </a:t>
            </a:r>
            <a:r>
              <a:rPr lang="hr-HR" dirty="0" err="1"/>
              <a:t>Reciklažnog</a:t>
            </a:r>
            <a:r>
              <a:rPr lang="hr-HR" dirty="0"/>
              <a:t> dvorišta Velika Gorica – </a:t>
            </a:r>
            <a:r>
              <a:rPr lang="hr-HR" b="1" dirty="0"/>
              <a:t>500.000,00 kn</a:t>
            </a:r>
            <a:endParaRPr lang="pl-PL" b="1" dirty="0"/>
          </a:p>
          <a:p>
            <a:r>
              <a:rPr lang="hr-HR" dirty="0"/>
              <a:t>izgradnja postrojenja za korištenje obnovljivih izvora energije – </a:t>
            </a:r>
            <a:r>
              <a:rPr lang="hr-HR" b="1" dirty="0" smtClean="0"/>
              <a:t>550.000,00 </a:t>
            </a:r>
            <a:r>
              <a:rPr lang="hr-HR" b="1" dirty="0"/>
              <a:t>kn</a:t>
            </a:r>
          </a:p>
          <a:p>
            <a:r>
              <a:rPr lang="hr-HR" dirty="0"/>
              <a:t>zaštita i poboljšanje kvalitete zraka – </a:t>
            </a:r>
            <a:r>
              <a:rPr lang="hr-HR" b="1" dirty="0"/>
              <a:t>550.000,00 kn</a:t>
            </a:r>
          </a:p>
          <a:p>
            <a:r>
              <a:rPr lang="hr-HR" dirty="0"/>
              <a:t>čišćenje divljih deponija (uklanjanje, kamere, znakovi) </a:t>
            </a:r>
            <a:r>
              <a:rPr lang="hr-HR" b="1" dirty="0"/>
              <a:t>– 350.000,00 kn</a:t>
            </a:r>
          </a:p>
          <a:p>
            <a:r>
              <a:rPr lang="hr-HR" dirty="0"/>
              <a:t>deratizacija i dezinsekcija – </a:t>
            </a:r>
            <a:r>
              <a:rPr lang="hr-HR" b="1" dirty="0"/>
              <a:t>690.000,00 kn</a:t>
            </a:r>
          </a:p>
          <a:p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7352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UPRAVNI ODJEL ZA POLJOPRIVREDU I RURALNI RAZVOJ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subvencije poljoprivrednicima – </a:t>
            </a:r>
            <a:r>
              <a:rPr lang="hr-HR" b="1" dirty="0"/>
              <a:t>700.000,00 kn   </a:t>
            </a:r>
          </a:p>
          <a:p>
            <a:r>
              <a:rPr lang="hr-HR" dirty="0"/>
              <a:t>zdravstvene i veterinarske usluge – </a:t>
            </a:r>
            <a:r>
              <a:rPr lang="hr-HR" b="1" dirty="0"/>
              <a:t>950.000,00 kn </a:t>
            </a:r>
          </a:p>
          <a:p>
            <a:r>
              <a:rPr lang="hr-HR" dirty="0"/>
              <a:t>uređenje poljoprivrednog zemljišta i poljskih puteva – </a:t>
            </a:r>
            <a:r>
              <a:rPr lang="hr-HR" b="1" dirty="0"/>
              <a:t>602.000,00 </a:t>
            </a:r>
            <a:r>
              <a:rPr lang="hr-HR" b="1" dirty="0" smtClean="0"/>
              <a:t>kn</a:t>
            </a:r>
          </a:p>
          <a:p>
            <a:r>
              <a:rPr lang="hr-HR" dirty="0" smtClean="0"/>
              <a:t>promicanje poljoprivrede </a:t>
            </a:r>
            <a:r>
              <a:rPr lang="hr-HR" b="1" dirty="0" smtClean="0"/>
              <a:t>– 360.000,00 kn</a:t>
            </a:r>
            <a:endParaRPr lang="hr-HR" b="1" dirty="0"/>
          </a:p>
          <a:p>
            <a:r>
              <a:rPr lang="hr-HR" b="1" dirty="0"/>
              <a:t> </a:t>
            </a:r>
            <a:r>
              <a:rPr lang="hr-HR" dirty="0"/>
              <a:t>gradski vrtovi - </a:t>
            </a:r>
            <a:r>
              <a:rPr lang="hr-HR" b="1" dirty="0"/>
              <a:t>38.000,00 kn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881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SLUŽBA GRADSKOG VIJEĆA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priprema i provođenje akata Grada (naknade gradskim vijećnicima i članovima odbora) </a:t>
            </a:r>
            <a:r>
              <a:rPr lang="hr-HR" b="1" dirty="0"/>
              <a:t>- 750.000,00 kn</a:t>
            </a:r>
            <a:endParaRPr lang="hr-HR" dirty="0"/>
          </a:p>
          <a:p>
            <a:pPr lvl="0"/>
            <a:r>
              <a:rPr lang="hr-HR" dirty="0"/>
              <a:t>vijeća nacionalnih manjina (3 vijeća) - </a:t>
            </a:r>
            <a:r>
              <a:rPr lang="hr-HR" b="1" dirty="0"/>
              <a:t>317.300,00 kn   </a:t>
            </a:r>
          </a:p>
          <a:p>
            <a:pPr lvl="0"/>
            <a:r>
              <a:rPr lang="hr-HR" dirty="0"/>
              <a:t>političke stranke - </a:t>
            </a:r>
            <a:r>
              <a:rPr lang="hr-HR" b="1" dirty="0"/>
              <a:t>190.000,00 kn   </a:t>
            </a:r>
          </a:p>
          <a:p>
            <a:pPr lvl="0"/>
            <a:r>
              <a:rPr lang="hr-HR" dirty="0"/>
              <a:t>Savjet mladih - </a:t>
            </a:r>
            <a:r>
              <a:rPr lang="hr-HR" b="1"/>
              <a:t>5.000,00 kn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819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"/>
            <a:lum/>
          </a:blip>
          <a:srcRect/>
          <a:stretch>
            <a:fillRect t="-64000" b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	KLJUČNE ZNAČAJKE PRORAČUNA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r-HR" sz="14400" b="1" dirty="0"/>
              <a:t>Proračun za 2022.: </a:t>
            </a:r>
            <a:r>
              <a:rPr lang="hr-HR" sz="14400" b="1" dirty="0">
                <a:solidFill>
                  <a:srgbClr val="C00000"/>
                </a:solidFill>
              </a:rPr>
              <a:t>633.570.595,00 kn</a:t>
            </a:r>
            <a:endParaRPr lang="hr-HR" sz="14400" b="1" dirty="0"/>
          </a:p>
          <a:p>
            <a:pPr marL="0" indent="0">
              <a:buNone/>
            </a:pPr>
            <a:r>
              <a:rPr lang="hr-HR" sz="14400" b="1" dirty="0">
                <a:solidFill>
                  <a:schemeClr val="bg2">
                    <a:lumMod val="50000"/>
                  </a:schemeClr>
                </a:solidFill>
              </a:rPr>
              <a:t>Proračun za 2021.: </a:t>
            </a:r>
            <a:r>
              <a:rPr lang="hr-HR" sz="14400" b="1" dirty="0" smtClean="0">
                <a:solidFill>
                  <a:schemeClr val="bg2">
                    <a:lumMod val="50000"/>
                  </a:schemeClr>
                </a:solidFill>
              </a:rPr>
              <a:t>561.122.975,00 </a:t>
            </a:r>
            <a:r>
              <a:rPr lang="hr-HR" sz="14400" b="1" dirty="0">
                <a:solidFill>
                  <a:schemeClr val="bg2">
                    <a:lumMod val="50000"/>
                  </a:schemeClr>
                </a:solidFill>
              </a:rPr>
              <a:t>kn</a:t>
            </a:r>
          </a:p>
          <a:p>
            <a:pPr marL="0" indent="0">
              <a:buNone/>
            </a:pPr>
            <a:r>
              <a:rPr lang="hr-HR" sz="1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Proračun za 2020.: </a:t>
            </a:r>
            <a:r>
              <a:rPr lang="hr-HR" sz="1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461.466.381,00 </a:t>
            </a:r>
            <a:r>
              <a:rPr lang="hr-HR" sz="14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kn</a:t>
            </a:r>
          </a:p>
          <a:p>
            <a:pPr marL="0" indent="0">
              <a:buNone/>
            </a:pPr>
            <a:endParaRPr lang="hr-HR" sz="11200" dirty="0"/>
          </a:p>
          <a:p>
            <a:r>
              <a:rPr lang="hr-HR" sz="11200" dirty="0"/>
              <a:t>povećanje Proračuna u odnosu na 2021. godinu primarno se odnosi na povećanje sredstava za </a:t>
            </a:r>
            <a:r>
              <a:rPr lang="hr-HR" sz="11200" b="1" dirty="0"/>
              <a:t>asfaltiranje prometnica</a:t>
            </a:r>
            <a:r>
              <a:rPr lang="hr-HR" sz="11200" dirty="0"/>
              <a:t> i </a:t>
            </a:r>
            <a:r>
              <a:rPr lang="hr-HR" sz="11200" b="1" dirty="0"/>
              <a:t>uređenje prometne infrastrukture</a:t>
            </a:r>
          </a:p>
          <a:p>
            <a:pPr marL="0" indent="0">
              <a:buNone/>
            </a:pPr>
            <a:endParaRPr lang="hr-HR" sz="11200" dirty="0"/>
          </a:p>
        </p:txBody>
      </p:sp>
    </p:spTree>
    <p:extLst>
      <p:ext uri="{BB962C8B-B14F-4D97-AF65-F5344CB8AC3E}">
        <p14:creationId xmlns:p14="http://schemas.microsoft.com/office/powerpoint/2010/main" val="12508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KLJUČNE ZNAČAJKE PRORAČUNA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s Proračunom za 2022. godinu krećemo u veliki projekt uređenja prometnica na širem području grada Velike Gorice</a:t>
            </a:r>
          </a:p>
          <a:p>
            <a:r>
              <a:rPr lang="hr-HR" dirty="0"/>
              <a:t>gotovo </a:t>
            </a:r>
            <a:r>
              <a:rPr lang="hr-HR" b="1" dirty="0"/>
              <a:t>100 milijuna kuna </a:t>
            </a:r>
            <a:r>
              <a:rPr lang="hr-HR" dirty="0"/>
              <a:t>predviđeno je </a:t>
            </a:r>
            <a:r>
              <a:rPr lang="hr-HR" b="1" dirty="0"/>
              <a:t>održavanje i izgradnju prometnica - </a:t>
            </a:r>
            <a:r>
              <a:rPr lang="hr-HR" b="1" dirty="0">
                <a:solidFill>
                  <a:srgbClr val="C00000"/>
                </a:solidFill>
              </a:rPr>
              <a:t>najveći iznos za prometnu infrastrukturu u povijesti</a:t>
            </a:r>
          </a:p>
          <a:p>
            <a:r>
              <a:rPr lang="hr-HR" dirty="0"/>
              <a:t>uređuju se prometnice obuhvaćene projektom „Aglomeracija Velika Gorica”; gradimo nogostupe i poboljšavamo prometnu sigurnost; grade se prometnice koje donose nove investicije i otvaranje novih radnih mjesta</a:t>
            </a:r>
          </a:p>
        </p:txBody>
      </p:sp>
    </p:spTree>
    <p:extLst>
      <p:ext uri="{BB962C8B-B14F-4D97-AF65-F5344CB8AC3E}">
        <p14:creationId xmlns:p14="http://schemas.microsoft.com/office/powerpoint/2010/main" val="301522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KLJUČNE ZNAČAJKE PRORAČUNA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nastavljamo sa izgradnjom </a:t>
            </a:r>
            <a:r>
              <a:rPr lang="hr-HR" b="1" dirty="0"/>
              <a:t>novih vrtića </a:t>
            </a:r>
            <a:r>
              <a:rPr lang="hr-HR" dirty="0"/>
              <a:t>i </a:t>
            </a:r>
            <a:r>
              <a:rPr lang="hr-HR" b="1" dirty="0"/>
              <a:t>povećanjem vrtićkih kapaciteta</a:t>
            </a:r>
          </a:p>
          <a:p>
            <a:r>
              <a:rPr lang="hr-HR" dirty="0"/>
              <a:t>zadržavamo ili povećavamo razinu </a:t>
            </a:r>
            <a:r>
              <a:rPr lang="hr-HR" b="1" dirty="0"/>
              <a:t>socijalnih izdvajanja</a:t>
            </a:r>
            <a:r>
              <a:rPr lang="hr-HR" dirty="0"/>
              <a:t> (novorođeni, umirovljenici)</a:t>
            </a:r>
          </a:p>
          <a:p>
            <a:r>
              <a:rPr lang="hr-HR" dirty="0"/>
              <a:t>nastavljamo sa </a:t>
            </a:r>
            <a:r>
              <a:rPr lang="hr-HR" b="1" dirty="0"/>
              <a:t>stipendiranjem učenika </a:t>
            </a:r>
            <a:r>
              <a:rPr lang="hr-HR" dirty="0"/>
              <a:t>i</a:t>
            </a:r>
            <a:r>
              <a:rPr lang="hr-HR" b="1" dirty="0"/>
              <a:t> studenata </a:t>
            </a:r>
            <a:r>
              <a:rPr lang="hr-HR" dirty="0"/>
              <a:t>(pomoć za sve srednjoškolce)</a:t>
            </a:r>
          </a:p>
          <a:p>
            <a:r>
              <a:rPr lang="hr-HR" dirty="0"/>
              <a:t>osigurano financiranje svih </a:t>
            </a:r>
            <a:r>
              <a:rPr lang="hr-HR" b="1" dirty="0"/>
              <a:t>gradskih zajednica </a:t>
            </a:r>
            <a:r>
              <a:rPr lang="hr-HR" dirty="0"/>
              <a:t>(vatrogasci, sport, kultura)</a:t>
            </a:r>
          </a:p>
          <a:p>
            <a:r>
              <a:rPr lang="hr-HR" dirty="0"/>
              <a:t>obnova </a:t>
            </a:r>
            <a:r>
              <a:rPr lang="hr-HR" b="1" dirty="0"/>
              <a:t>potresom oštećenih objekata</a:t>
            </a:r>
            <a:r>
              <a:rPr lang="hr-HR" dirty="0"/>
              <a:t>, te osiguranje funkcioniranja Grada u uvjetima </a:t>
            </a:r>
            <a:r>
              <a:rPr lang="hr-HR" b="1" dirty="0" err="1"/>
              <a:t>pandemije</a:t>
            </a:r>
            <a:r>
              <a:rPr lang="hr-HR" b="1" dirty="0"/>
              <a:t> COVID - 19 </a:t>
            </a:r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71377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UPRAVNI ODJEL ZA KOMUNALNE DJELATNOSTI I PROMET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održavanje nerazvrstanih cesta </a:t>
            </a:r>
            <a:r>
              <a:rPr lang="hr-HR" dirty="0"/>
              <a:t>– </a:t>
            </a:r>
            <a:r>
              <a:rPr lang="hr-HR" b="1" dirty="0"/>
              <a:t>71.700.000,00</a:t>
            </a:r>
            <a:r>
              <a:rPr lang="hr-HR" dirty="0"/>
              <a:t> </a:t>
            </a:r>
            <a:r>
              <a:rPr lang="hr-HR" b="1" dirty="0"/>
              <a:t>kn – </a:t>
            </a:r>
            <a:r>
              <a:rPr lang="hr-HR" dirty="0"/>
              <a:t>najveći iznos za održavanje cesta i uređenje prometne infrastrukture u povijesti </a:t>
            </a:r>
          </a:p>
          <a:p>
            <a:r>
              <a:rPr lang="hr-H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(2021: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42.869.000,00 </a:t>
            </a: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kn</a:t>
            </a:r>
            <a:r>
              <a:rPr lang="hr-H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), (2020: </a:t>
            </a:r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18.174.250,00 </a:t>
            </a:r>
            <a:r>
              <a:rPr lang="hr-H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kn ),  </a:t>
            </a:r>
          </a:p>
          <a:p>
            <a:pPr marL="0" indent="0">
              <a:buNone/>
            </a:pPr>
            <a:r>
              <a:rPr lang="hr-H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(2019: </a:t>
            </a:r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22.363.000,00 </a:t>
            </a:r>
            <a:r>
              <a:rPr lang="hr-H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kn)</a:t>
            </a:r>
          </a:p>
          <a:p>
            <a:r>
              <a:rPr lang="hr-HR" b="1" dirty="0">
                <a:solidFill>
                  <a:srgbClr val="C00000"/>
                </a:solidFill>
              </a:rPr>
              <a:t>g</a:t>
            </a:r>
            <a:r>
              <a:rPr lang="sv-SE" b="1" dirty="0">
                <a:solidFill>
                  <a:srgbClr val="C00000"/>
                </a:solidFill>
              </a:rPr>
              <a:t>radnja nerazvrstanih cesta </a:t>
            </a:r>
            <a:r>
              <a:rPr lang="hr-HR" dirty="0"/>
              <a:t>–</a:t>
            </a:r>
            <a:r>
              <a:rPr lang="sv-SE" dirty="0"/>
              <a:t> </a:t>
            </a:r>
            <a:r>
              <a:rPr lang="hr-HR" b="1" dirty="0"/>
              <a:t>22.797.000,00 kn</a:t>
            </a:r>
            <a:r>
              <a:rPr lang="hr-HR" dirty="0"/>
              <a:t> 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(12.414.8</a:t>
            </a:r>
            <a:r>
              <a:rPr lang="sv-SE" dirty="0" smtClean="0">
                <a:solidFill>
                  <a:schemeClr val="bg2">
                    <a:lumMod val="50000"/>
                  </a:schemeClr>
                </a:solidFill>
              </a:rPr>
              <a:t>00</a:t>
            </a: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sv-SE" dirty="0">
                <a:solidFill>
                  <a:schemeClr val="bg2">
                    <a:lumMod val="50000"/>
                  </a:schemeClr>
                </a:solidFill>
              </a:rPr>
              <a:t>00 </a:t>
            </a: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 kn) </a:t>
            </a:r>
            <a:endParaRPr lang="hr-H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pl-PL" dirty="0"/>
              <a:t>subvencija za javni prijevoz -  </a:t>
            </a:r>
            <a:r>
              <a:rPr lang="pl-PL" b="1" dirty="0"/>
              <a:t>35.000.000,00 kn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35.029.000,00 </a:t>
            </a:r>
            <a:r>
              <a:rPr lang="pl-PL" dirty="0">
                <a:solidFill>
                  <a:schemeClr val="bg2">
                    <a:lumMod val="50000"/>
                  </a:schemeClr>
                </a:solidFill>
              </a:rPr>
              <a:t>kn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</a:t>
            </a:r>
          </a:p>
          <a:p>
            <a:r>
              <a:rPr lang="hr-HR" dirty="0"/>
              <a:t>održavanje javnih zelenih površina </a:t>
            </a:r>
            <a:r>
              <a:rPr lang="hr-HR" dirty="0" smtClean="0"/>
              <a:t>- </a:t>
            </a:r>
            <a:r>
              <a:rPr lang="hr-HR" b="1" dirty="0"/>
              <a:t>15.700.000,00 </a:t>
            </a:r>
            <a:r>
              <a:rPr lang="hr-HR" b="1" dirty="0" smtClean="0"/>
              <a:t>kn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14.250.000,00 kn)</a:t>
            </a:r>
          </a:p>
          <a:p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r-HR" dirty="0" smtClean="0"/>
              <a:t>javna </a:t>
            </a:r>
            <a:r>
              <a:rPr lang="hr-HR" dirty="0"/>
              <a:t>rasvjeta – </a:t>
            </a:r>
            <a:r>
              <a:rPr lang="hr-HR" b="1" dirty="0"/>
              <a:t>8.000.000,00 kn  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7.000.000,00 kn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962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UPRAVNI ODJEL ZA KOMUNALNE DJELATNOSTI I PROMET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gradnja objekata vodoopskrbe i odvodnje – </a:t>
            </a:r>
            <a:r>
              <a:rPr lang="hr-HR" b="1" dirty="0"/>
              <a:t>19.900.000,00</a:t>
            </a:r>
            <a:r>
              <a:rPr lang="hr-HR" dirty="0"/>
              <a:t> </a:t>
            </a:r>
            <a:r>
              <a:rPr lang="hr-HR" b="1" dirty="0"/>
              <a:t>kn</a:t>
            </a:r>
            <a:r>
              <a:rPr lang="hr-HR" dirty="0"/>
              <a:t> </a:t>
            </a:r>
            <a:r>
              <a:rPr lang="hr-HR" dirty="0" smtClean="0">
                <a:solidFill>
                  <a:schemeClr val="bg2">
                    <a:lumMod val="50000"/>
                  </a:schemeClr>
                </a:solidFill>
              </a:rPr>
              <a:t>(14.300.000,00 </a:t>
            </a:r>
            <a:r>
              <a:rPr lang="hr-HR" dirty="0">
                <a:solidFill>
                  <a:schemeClr val="bg2">
                    <a:lumMod val="50000"/>
                  </a:schemeClr>
                </a:solidFill>
              </a:rPr>
              <a:t>kn)</a:t>
            </a:r>
            <a:endParaRPr lang="hr-HR" dirty="0"/>
          </a:p>
          <a:p>
            <a:r>
              <a:rPr lang="hr-HR" dirty="0"/>
              <a:t>rekonstrukcija i dogradnja Dječjeg vrtića </a:t>
            </a:r>
            <a:r>
              <a:rPr lang="hr-HR" dirty="0" err="1"/>
              <a:t>Žirek</a:t>
            </a:r>
            <a:r>
              <a:rPr lang="hr-HR" dirty="0"/>
              <a:t> - </a:t>
            </a:r>
            <a:r>
              <a:rPr lang="hr-HR" b="1" dirty="0"/>
              <a:t>9.240.000,00 kn</a:t>
            </a:r>
          </a:p>
          <a:p>
            <a:r>
              <a:rPr lang="hr-HR" dirty="0"/>
              <a:t>izgradnja novog objekta OŠ u </a:t>
            </a:r>
            <a:r>
              <a:rPr lang="hr-HR" dirty="0" err="1"/>
              <a:t>Dubrancu</a:t>
            </a:r>
            <a:r>
              <a:rPr lang="hr-HR" dirty="0"/>
              <a:t> </a:t>
            </a:r>
            <a:r>
              <a:rPr lang="hr-HR" b="1" dirty="0"/>
              <a:t>- 6.080.000,00</a:t>
            </a:r>
            <a:r>
              <a:rPr lang="hr-HR" dirty="0"/>
              <a:t> </a:t>
            </a:r>
            <a:r>
              <a:rPr lang="hr-HR" b="1" dirty="0"/>
              <a:t>kn</a:t>
            </a:r>
          </a:p>
          <a:p>
            <a:r>
              <a:rPr lang="hr-HR" dirty="0"/>
              <a:t>poboljšanje biciklističke infrastrukture </a:t>
            </a:r>
            <a:r>
              <a:rPr lang="hr-HR" dirty="0">
                <a:solidFill>
                  <a:schemeClr val="accent5"/>
                </a:solidFill>
              </a:rPr>
              <a:t>(EU sufinanciranje) </a:t>
            </a:r>
            <a:r>
              <a:rPr lang="hr-HR" b="1" dirty="0"/>
              <a:t>-  5.671.000,00</a:t>
            </a:r>
            <a:r>
              <a:rPr lang="hr-HR" dirty="0"/>
              <a:t> </a:t>
            </a:r>
            <a:r>
              <a:rPr lang="hr-HR" b="1" dirty="0"/>
              <a:t>kn</a:t>
            </a:r>
          </a:p>
          <a:p>
            <a:r>
              <a:rPr lang="hr-HR" dirty="0"/>
              <a:t>dovršetak gradnje gradskog groblja – </a:t>
            </a:r>
            <a:r>
              <a:rPr lang="hr-HR" b="1" dirty="0"/>
              <a:t>1.925.000,00 kn</a:t>
            </a:r>
          </a:p>
          <a:p>
            <a:r>
              <a:rPr lang="hr-HR" dirty="0"/>
              <a:t>dokumentacija za izgradnju mosta u </a:t>
            </a:r>
            <a:r>
              <a:rPr lang="hr-HR" dirty="0" err="1"/>
              <a:t>Čičkoj</a:t>
            </a:r>
            <a:r>
              <a:rPr lang="hr-HR" dirty="0"/>
              <a:t> Poljani </a:t>
            </a:r>
            <a:r>
              <a:rPr lang="hr-HR" b="1" dirty="0"/>
              <a:t>- 200.000,00 kn</a:t>
            </a:r>
          </a:p>
          <a:p>
            <a:pPr marL="0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50032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UPRAVNI ODJEL ZA PREDŠKOLSKI ODGOJ, ŠKOLSTVO I ŠPORT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Školstvo</a:t>
            </a:r>
            <a:r>
              <a:rPr lang="hr-HR" dirty="0"/>
              <a:t> – </a:t>
            </a:r>
            <a:r>
              <a:rPr lang="hr-HR" b="1" dirty="0"/>
              <a:t>138.054.790,00 kn </a:t>
            </a:r>
            <a:endParaRPr lang="hr-HR" dirty="0"/>
          </a:p>
          <a:p>
            <a:r>
              <a:rPr lang="hr-HR" b="1" dirty="0">
                <a:solidFill>
                  <a:srgbClr val="C00000"/>
                </a:solidFill>
              </a:rPr>
              <a:t>Predškolski odgoj </a:t>
            </a:r>
            <a:r>
              <a:rPr lang="hr-HR" dirty="0"/>
              <a:t>– </a:t>
            </a:r>
            <a:r>
              <a:rPr lang="hr-HR" b="1" dirty="0"/>
              <a:t>75.696.000,00 kn</a:t>
            </a:r>
          </a:p>
          <a:p>
            <a:r>
              <a:rPr lang="hr-HR" b="1" dirty="0">
                <a:solidFill>
                  <a:srgbClr val="C00000"/>
                </a:solidFill>
              </a:rPr>
              <a:t>Šport</a:t>
            </a:r>
            <a:r>
              <a:rPr lang="hr-HR" dirty="0"/>
              <a:t> – </a:t>
            </a:r>
            <a:r>
              <a:rPr lang="hr-HR" b="1" dirty="0"/>
              <a:t>21.848.500,00 kn  </a:t>
            </a:r>
          </a:p>
          <a:p>
            <a:r>
              <a:rPr lang="nn-NO" b="1" dirty="0">
                <a:solidFill>
                  <a:srgbClr val="C00000"/>
                </a:solidFill>
              </a:rPr>
              <a:t>Djeca i mladi  </a:t>
            </a:r>
            <a:r>
              <a:rPr lang="nn-NO" dirty="0"/>
              <a:t>- </a:t>
            </a:r>
            <a:r>
              <a:rPr lang="nn-NO" b="1" dirty="0"/>
              <a:t>2.004.500,00</a:t>
            </a:r>
            <a:r>
              <a:rPr lang="hr-HR" b="1" dirty="0"/>
              <a:t> kn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0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UPRAVNI ODJEL ZA PREDŠKOLSKI ODGOJ, ŠKOLSTVO I ŠPORT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Predškolski odgoj</a:t>
            </a:r>
          </a:p>
          <a:p>
            <a:pPr lvl="0"/>
            <a:r>
              <a:rPr lang="hr-HR" dirty="0"/>
              <a:t>ukupna izdvajanja za </a:t>
            </a:r>
            <a:r>
              <a:rPr lang="hr-HR" b="1" dirty="0"/>
              <a:t>4 gradska vrtića</a:t>
            </a:r>
            <a:r>
              <a:rPr lang="hr-HR" dirty="0"/>
              <a:t>: </a:t>
            </a:r>
            <a:r>
              <a:rPr lang="hr-HR" b="1" dirty="0"/>
              <a:t>69 milijuna kn</a:t>
            </a:r>
          </a:p>
          <a:p>
            <a:pPr lvl="0"/>
            <a:r>
              <a:rPr lang="hr-HR" dirty="0"/>
              <a:t>DV Velika Gorica – </a:t>
            </a:r>
            <a:r>
              <a:rPr lang="hr-HR" b="1" dirty="0"/>
              <a:t>16.561.000,00 kn</a:t>
            </a:r>
          </a:p>
          <a:p>
            <a:pPr lvl="0"/>
            <a:r>
              <a:rPr lang="hr-HR" dirty="0"/>
              <a:t>DV </a:t>
            </a:r>
            <a:r>
              <a:rPr lang="hr-HR" dirty="0" err="1"/>
              <a:t>Ciciban</a:t>
            </a:r>
            <a:r>
              <a:rPr lang="hr-HR" dirty="0"/>
              <a:t> – </a:t>
            </a:r>
            <a:r>
              <a:rPr lang="hr-HR" b="1" dirty="0"/>
              <a:t>17.185.000,00 kn</a:t>
            </a:r>
          </a:p>
          <a:p>
            <a:pPr lvl="0"/>
            <a:r>
              <a:rPr lang="hr-HR" dirty="0"/>
              <a:t>DV </a:t>
            </a:r>
            <a:r>
              <a:rPr lang="hr-HR" dirty="0" err="1"/>
              <a:t>Žirek</a:t>
            </a:r>
            <a:r>
              <a:rPr lang="hr-HR" dirty="0"/>
              <a:t> – </a:t>
            </a:r>
            <a:r>
              <a:rPr lang="hr-HR" b="1" dirty="0"/>
              <a:t>19.705.000,00</a:t>
            </a:r>
          </a:p>
          <a:p>
            <a:pPr lvl="0"/>
            <a:r>
              <a:rPr lang="hr-HR" dirty="0"/>
              <a:t>DV </a:t>
            </a:r>
            <a:r>
              <a:rPr lang="hr-HR" dirty="0" err="1"/>
              <a:t>Lojtrica</a:t>
            </a:r>
            <a:r>
              <a:rPr lang="hr-HR" dirty="0"/>
              <a:t> – </a:t>
            </a:r>
            <a:r>
              <a:rPr lang="hr-HR" b="1" dirty="0"/>
              <a:t>15.250.000,00 kn</a:t>
            </a:r>
          </a:p>
        </p:txBody>
      </p:sp>
    </p:spTree>
    <p:extLst>
      <p:ext uri="{BB962C8B-B14F-4D97-AF65-F5344CB8AC3E}">
        <p14:creationId xmlns:p14="http://schemas.microsoft.com/office/powerpoint/2010/main" val="186602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UPRAVNI ODJEL ZA PREDŠKOLSKI ODGOJ, ŠKOLSTVO I ŠPORT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Školstvo</a:t>
            </a:r>
          </a:p>
          <a:p>
            <a:r>
              <a:rPr lang="hr-HR" dirty="0"/>
              <a:t>stipendije i ostale potrebe – </a:t>
            </a:r>
            <a:r>
              <a:rPr lang="hr-HR" b="1" dirty="0"/>
              <a:t>2.400.000,00 kn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hr-HR" dirty="0"/>
              <a:t>- program jednokratnih stipendija za više od 2  tisuće srednjoškolaca</a:t>
            </a:r>
          </a:p>
          <a:p>
            <a:r>
              <a:rPr lang="hr-HR" dirty="0"/>
              <a:t>nastavak programa osiguranja asistenata u nastavi – </a:t>
            </a:r>
            <a:r>
              <a:rPr lang="hr-HR" b="1" dirty="0"/>
              <a:t>Svako dijete ima pravo na obrazovanje V</a:t>
            </a:r>
            <a:r>
              <a:rPr lang="hr-HR" dirty="0"/>
              <a:t>	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628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904</Words>
  <Application>Microsoft Office PowerPoint</Application>
  <PresentationFormat>Široki zaslon</PresentationFormat>
  <Paragraphs>106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sustava Office</vt:lpstr>
      <vt:lpstr>PRORAČUN 2022.</vt:lpstr>
      <vt:lpstr> KLJUČNE ZNAČAJKE PRORAČUNA</vt:lpstr>
      <vt:lpstr>KLJUČNE ZNAČAJKE PRORAČUNA</vt:lpstr>
      <vt:lpstr>KLJUČNE ZNAČAJKE PRORAČUNA</vt:lpstr>
      <vt:lpstr>UPRAVNI ODJEL ZA KOMUNALNE DJELATNOSTI I PROMET </vt:lpstr>
      <vt:lpstr>UPRAVNI ODJEL ZA KOMUNALNE DJELATNOSTI I PROMET </vt:lpstr>
      <vt:lpstr>UPRAVNI ODJEL ZA PREDŠKOLSKI ODGOJ, ŠKOLSTVO I ŠPORT</vt:lpstr>
      <vt:lpstr>UPRAVNI ODJEL ZA PREDŠKOLSKI ODGOJ, ŠKOLSTVO I ŠPORT</vt:lpstr>
      <vt:lpstr>UPRAVNI ODJEL ZA PREDŠKOLSKI ODGOJ, ŠKOLSTVO I ŠPORT</vt:lpstr>
      <vt:lpstr>UPRAVNI ODJEL ZA PREDŠKOLSKI ODGOJ, ŠKOLSTVO I ŠPORT</vt:lpstr>
      <vt:lpstr>UPRAVNI ODJEL ZA DRUŠTVENE DJELATNOSTI</vt:lpstr>
      <vt:lpstr>UPRAVNI ODJEL ZA DRUŠTVENE DJELATNOSTI</vt:lpstr>
      <vt:lpstr>UPRAVNI ODJEL ZA DRUŠTVENE DJELATNOSTI</vt:lpstr>
      <vt:lpstr>UPRAVNI ODJEL ZA MJESNU SAMOUPRAVU</vt:lpstr>
      <vt:lpstr>UPRAVNI ODJEL ZA PODUZETNIŠTVO, INVESTICIJE I FONDOVE EU </vt:lpstr>
      <vt:lpstr>UPRAVNI ODJEL ZA URBANIZAM I ZAŠTITU OKOLIŠA</vt:lpstr>
      <vt:lpstr>UPRAVNI ODJEL ZA POLJOPRIVREDU I RURALNI RAZVOJ</vt:lpstr>
      <vt:lpstr>SLUŽBA GRADSKOG VIJEĆA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2018.</dc:title>
  <dc:creator>Alen Pejić</dc:creator>
  <cp:lastModifiedBy>Alen Pejić</cp:lastModifiedBy>
  <cp:revision>125</cp:revision>
  <cp:lastPrinted>2018-12-17T11:13:44Z</cp:lastPrinted>
  <dcterms:created xsi:type="dcterms:W3CDTF">2017-12-06T11:10:19Z</dcterms:created>
  <dcterms:modified xsi:type="dcterms:W3CDTF">2021-11-22T12:58:52Z</dcterms:modified>
</cp:coreProperties>
</file>